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306" r:id="rId20"/>
    <p:sldId id="293" r:id="rId21"/>
    <p:sldId id="294" r:id="rId22"/>
    <p:sldId id="295" r:id="rId23"/>
    <p:sldId id="296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97" r:id="rId32"/>
    <p:sldId id="298" r:id="rId3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57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Rokkit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Rokkitt" charset="0"/>
              </a:defRPr>
            </a:lvl1pPr>
          </a:lstStyle>
          <a:p>
            <a:pPr>
              <a:defRPr/>
            </a:pPr>
            <a:fld id="{7506766C-AAC5-44A8-A674-E2B6A3111D19}" type="datetime1">
              <a:rPr lang="en-GB"/>
              <a:pPr>
                <a:defRPr/>
              </a:pPr>
              <a:t>12/04/2016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Rokkit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Rokkitt" charset="0"/>
              </a:defRPr>
            </a:lvl1pPr>
          </a:lstStyle>
          <a:p>
            <a:pPr>
              <a:defRPr/>
            </a:pPr>
            <a:fld id="{034C2B70-8B50-4779-9471-23D1A09DC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Rokkit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Rokkitt" charset="0"/>
              </a:defRPr>
            </a:lvl1pPr>
          </a:lstStyle>
          <a:p>
            <a:pPr>
              <a:defRPr/>
            </a:pPr>
            <a:fld id="{42E8ACF0-0596-444C-8A7D-CCEB36D26463}" type="datetime1">
              <a:rPr lang="en-GB"/>
              <a:pPr>
                <a:defRPr/>
              </a:pPr>
              <a:t>12/04/2016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Rokkit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Rokkitt" charset="0"/>
              </a:defRPr>
            </a:lvl1pPr>
          </a:lstStyle>
          <a:p>
            <a:pPr>
              <a:defRPr/>
            </a:pPr>
            <a:fld id="{70CDE21E-5D9B-4260-903C-F4631D0C5C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kkit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kkit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kkit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kkit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kkit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2016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DE21E-5D9B-4260-903C-F4631D0C5C6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5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DE21E-5D9B-4260-903C-F4631D0C5C6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8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r>
              <a:rPr lang="en-GB" baseline="0" dirty="0" smtClean="0"/>
              <a:t> are the spotlight – coming from multiple angles, they highlight the detail needed to improve a school.</a:t>
            </a:r>
          </a:p>
          <a:p>
            <a:r>
              <a:rPr lang="en-GB" baseline="0" dirty="0" smtClean="0"/>
              <a:t>They are the ‘collective intelligence’ of the governing body.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is okay to spend time on clarification – or can’t engage with topic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E8EB-F851-4DAD-9842-E3DE0A70795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6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E8EB-F851-4DAD-9842-E3DE0A70795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2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lideIntro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265613" y="31369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4400" smtClean="0">
                <a:solidFill>
                  <a:srgbClr val="7E0017"/>
                </a:solidFill>
                <a:latin typeface="Rokkitt" charset="0"/>
              </a:rPr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79238" y="0"/>
            <a:ext cx="512762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8187531" y="3407569"/>
            <a:ext cx="6858001" cy="1587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logo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025" y="1962150"/>
            <a:ext cx="4775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4265610" y="5076771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5354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060174" y="1612348"/>
            <a:ext cx="10071376" cy="4969427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2"/>
                </a:solidFill>
              </a:defRPr>
            </a:lvl1pPr>
            <a:lvl2pPr marL="914400" indent="-457200"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tx2"/>
                </a:solidFill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tx2"/>
                </a:solidFill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691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071563" y="1612900"/>
            <a:ext cx="10037762" cy="427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063625" y="6019800"/>
            <a:ext cx="10074275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7334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44140F-E40F-E44F-B57A-9A38A6EADE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AE9BBD-B930-0748-83A4-490F9545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0000CC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43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Head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79238" y="0"/>
            <a:ext cx="512762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3" y="301625"/>
            <a:ext cx="10058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3625" y="6019800"/>
            <a:ext cx="1006475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4"/>
                </a:solidFill>
                <a:latin typeface="Rokkit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187532" y="3428206"/>
            <a:ext cx="6858000" cy="1587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10" descr="logo.eps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06375"/>
            <a:ext cx="3362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Rokkit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kkitt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kkitt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kkitt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kkitt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charset="0"/>
          <a:ea typeface="ＭＳ Ｐゴシック" charset="-128"/>
          <a:cs typeface="ＭＳ Ｐゴシック" charset="-128"/>
        </a:defRPr>
      </a:lvl9pPr>
    </p:titleStyle>
    <p:bodyStyle>
      <a:lvl1pPr marL="346075" indent="-346075" algn="l" rtl="0" eaLnBrk="1" fontAlgn="base" hangingPunct="1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Rokkitt"/>
          <a:ea typeface="ＭＳ Ｐゴシック" charset="-128"/>
          <a:cs typeface="ＭＳ Ｐゴシック" charset="-128"/>
        </a:defRPr>
      </a:lvl1pPr>
      <a:lvl2pPr marL="739775" indent="-282575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Rokkit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Rokkit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Rokkit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Rokkit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37" y="1353910"/>
            <a:ext cx="8700655" cy="3605357"/>
          </a:xfrm>
        </p:spPr>
        <p:txBody>
          <a:bodyPr/>
          <a:lstStyle/>
          <a:p>
            <a:r>
              <a:rPr lang="en-GB" sz="4800" b="1" dirty="0" smtClean="0">
                <a:latin typeface="Calibri" panose="020F0502020204030204" pitchFamily="34" charset="0"/>
              </a:rPr>
              <a:t/>
            </a:r>
            <a:br>
              <a:rPr lang="en-GB" sz="4800" b="1" dirty="0" smtClean="0">
                <a:latin typeface="Calibri" panose="020F0502020204030204" pitchFamily="34" charset="0"/>
              </a:rPr>
            </a:br>
            <a:r>
              <a:rPr lang="en-GB" sz="4800" b="1" dirty="0" smtClean="0">
                <a:latin typeface="Calibri" charset="0"/>
                <a:ea typeface="Calibri" charset="0"/>
                <a:cs typeface="Calibri" charset="0"/>
              </a:rPr>
              <a:t>Supporting Governance</a:t>
            </a:r>
            <a:r>
              <a:rPr lang="en-GB" sz="48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GB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Governors Sessions 2016/17</a:t>
            </a:r>
            <a:br>
              <a:rPr lang="en-GB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April 2016</a:t>
            </a:r>
            <a:r>
              <a:rPr lang="en-GB" sz="3200" b="1" dirty="0" smtClean="0">
                <a:latin typeface="Calibri" panose="020F0502020204030204" pitchFamily="34" charset="0"/>
              </a:rPr>
              <a:t/>
            </a:r>
            <a:br>
              <a:rPr lang="en-GB" sz="3200" b="1" dirty="0" smtClean="0">
                <a:latin typeface="Calibri" panose="020F0502020204030204" pitchFamily="34" charset="0"/>
              </a:rPr>
            </a:br>
            <a:r>
              <a:rPr lang="en-GB" sz="3200" b="1" dirty="0" smtClean="0">
                <a:latin typeface="Calibri" panose="020F0502020204030204" pitchFamily="34" charset="0"/>
              </a:rPr>
              <a:t/>
            </a:r>
            <a:br>
              <a:rPr lang="en-GB" sz="3200" b="1" dirty="0" smtClean="0">
                <a:latin typeface="Calibri" panose="020F0502020204030204" pitchFamily="34" charset="0"/>
              </a:rPr>
            </a:br>
            <a:r>
              <a:rPr lang="en-GB" sz="3200" b="1" dirty="0" smtClean="0">
                <a:latin typeface="Calibri" panose="020F0502020204030204" pitchFamily="34" charset="0"/>
              </a:rPr>
              <a:t>Gary </a:t>
            </a:r>
            <a:r>
              <a:rPr lang="en-GB" sz="3200" b="1" dirty="0" err="1" smtClean="0">
                <a:latin typeface="Calibri" panose="020F0502020204030204" pitchFamily="34" charset="0"/>
              </a:rPr>
              <a:t>Peile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pic>
        <p:nvPicPr>
          <p:cNvPr id="4" name="Picture 3" descr="2014-09-28 22.54.14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104" y="5207000"/>
            <a:ext cx="2057400" cy="1444172"/>
          </a:xfrm>
          <a:prstGeom prst="rect">
            <a:avLst/>
          </a:prstGeom>
        </p:spPr>
      </p:pic>
      <p:pic>
        <p:nvPicPr>
          <p:cNvPr id="5" name="Picture 4" descr="AF0478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8457" y="5225143"/>
            <a:ext cx="2057400" cy="1414523"/>
          </a:xfrm>
          <a:prstGeom prst="rect">
            <a:avLst/>
          </a:prstGeom>
        </p:spPr>
      </p:pic>
      <p:pic>
        <p:nvPicPr>
          <p:cNvPr id="6" name="Picture 5" descr="AF0479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172" y="5231958"/>
            <a:ext cx="2115695" cy="1405201"/>
          </a:xfrm>
          <a:prstGeom prst="rect">
            <a:avLst/>
          </a:prstGeom>
        </p:spPr>
      </p:pic>
      <p:pic>
        <p:nvPicPr>
          <p:cNvPr id="7" name="Picture 6" descr="2014-09-28 22.54.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30" y="5254394"/>
            <a:ext cx="2078581" cy="1383116"/>
          </a:xfrm>
          <a:prstGeom prst="rect">
            <a:avLst/>
          </a:prstGeom>
        </p:spPr>
      </p:pic>
      <p:pic>
        <p:nvPicPr>
          <p:cNvPr id="8" name="Picture 7" descr="2014-09-28 22.58.22-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886" y="5243167"/>
            <a:ext cx="2093442" cy="1395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04" y="3835602"/>
            <a:ext cx="2057400" cy="12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86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65" y="1122479"/>
            <a:ext cx="8229600" cy="5926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How will a small increase in size help?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7865" y="1503337"/>
            <a:ext cx="9732935" cy="46228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Brings new knowledge, skills and experience to the Trust, adding school improvement capacity</a:t>
            </a:r>
          </a:p>
          <a:p>
            <a:pPr algn="just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Expands potential for Value for Money – e.g. procurement </a:t>
            </a:r>
          </a:p>
          <a:p>
            <a:pPr algn="just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Enables the Trust to maintain a team to support schools, whilst not increasing the central percentage</a:t>
            </a:r>
          </a:p>
        </p:txBody>
      </p:sp>
    </p:spTree>
    <p:extLst>
      <p:ext uri="{BB962C8B-B14F-4D97-AF65-F5344CB8AC3E}">
        <p14:creationId xmlns:p14="http://schemas.microsoft.com/office/powerpoint/2010/main" val="7241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959" y="1038387"/>
            <a:ext cx="9807844" cy="48398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Our business plan envisages around 7-8 schools in each hub and we await news on approval for:</a:t>
            </a:r>
          </a:p>
          <a:p>
            <a:pPr algn="just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Albert </a:t>
            </a:r>
            <a:r>
              <a:rPr lang="en-US" sz="3200" dirty="0" err="1" smtClean="0">
                <a:latin typeface="Calibri" charset="0"/>
                <a:ea typeface="Calibri" charset="0"/>
                <a:cs typeface="Calibri" charset="0"/>
              </a:rPr>
              <a:t>Pye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Primary and </a:t>
            </a:r>
            <a:r>
              <a:rPr lang="en-US" sz="3200" dirty="0" err="1" smtClean="0">
                <a:latin typeface="Calibri" charset="0"/>
                <a:ea typeface="Calibri" charset="0"/>
                <a:cs typeface="Calibri" charset="0"/>
              </a:rPr>
              <a:t>Ravensmere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Infant Schools from </a:t>
            </a:r>
            <a:r>
              <a:rPr lang="en-US" sz="3200" dirty="0" err="1" smtClean="0">
                <a:latin typeface="Calibri" charset="0"/>
                <a:ea typeface="Calibri" charset="0"/>
                <a:cs typeface="Calibri" charset="0"/>
              </a:rPr>
              <a:t>Beccles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to join us</a:t>
            </a:r>
          </a:p>
          <a:p>
            <a:pPr algn="just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DFE sign off on </a:t>
            </a:r>
            <a:r>
              <a:rPr lang="en-US" sz="3200" dirty="0" err="1" smtClean="0">
                <a:latin typeface="Calibri" charset="0"/>
                <a:ea typeface="Calibri" charset="0"/>
                <a:cs typeface="Calibri" charset="0"/>
              </a:rPr>
              <a:t>Cambridgeshire’s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request that ALT to sponsor new secondary and special schools on a single campus at Littleport</a:t>
            </a:r>
          </a:p>
          <a:p>
            <a:pPr algn="just"/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New primary schools to serve Chatteris and Ipswich</a:t>
            </a:r>
          </a:p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861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88" y="1032781"/>
            <a:ext cx="8229600" cy="856034"/>
          </a:xfrm>
        </p:spPr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Future Size of the Trust – what next?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458" y="1565329"/>
            <a:ext cx="9823342" cy="49327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We have laid down a marker to establish a new primary school for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Lowestoft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in 2018</a:t>
            </a:r>
          </a:p>
          <a:p>
            <a:pPr marL="0" indent="0" algn="just">
              <a:buNone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Potential for one special school to join us to help deliver the new provision for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Littleport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If 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all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agreed, we would be at 22 schools in 2018, although numbers differ in each hub.</a:t>
            </a:r>
          </a:p>
        </p:txBody>
      </p:sp>
    </p:spTree>
    <p:extLst>
      <p:ext uri="{BB962C8B-B14F-4D97-AF65-F5344CB8AC3E}">
        <p14:creationId xmlns:p14="http://schemas.microsoft.com/office/powerpoint/2010/main" val="1643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02" y="177638"/>
            <a:ext cx="10058400" cy="122237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Website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20635" y="1400013"/>
            <a:ext cx="10037762" cy="4273550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News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Essential documents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Resources for governors and links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Social media integration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Background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22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05" y="193137"/>
            <a:ext cx="10058400" cy="122237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Working with ALT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3" y="1710518"/>
            <a:ext cx="8940185" cy="4273550"/>
          </a:xfrm>
        </p:spPr>
      </p:pic>
    </p:spTree>
    <p:extLst>
      <p:ext uri="{BB962C8B-B14F-4D97-AF65-F5344CB8AC3E}">
        <p14:creationId xmlns:p14="http://schemas.microsoft.com/office/powerpoint/2010/main" val="2141847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93" y="239632"/>
            <a:ext cx="10058400" cy="122237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News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3" y="1612900"/>
            <a:ext cx="8003696" cy="42735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65" y="3193889"/>
            <a:ext cx="3846809" cy="36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44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92" y="162140"/>
            <a:ext cx="10058400" cy="122237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Documents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1" y="1384515"/>
            <a:ext cx="6606798" cy="4225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3" y="2076774"/>
            <a:ext cx="6528593" cy="4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8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99" y="239632"/>
            <a:ext cx="10058400" cy="122237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Governance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78" y="1462007"/>
            <a:ext cx="7629255" cy="49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20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134" y="1875244"/>
            <a:ext cx="10058400" cy="1222375"/>
          </a:xfrm>
        </p:spPr>
        <p:txBody>
          <a:bodyPr/>
          <a:lstStyle/>
          <a:p>
            <a:pPr marL="0" indent="0"/>
            <a:r>
              <a:rPr lang="en-GB" dirty="0"/>
              <a:t>Key session – how to effectively hold the headteacher to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21408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41829" y="3868057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 smtClean="0">
                <a:solidFill>
                  <a:srgbClr val="7E0017"/>
                </a:solidFill>
                <a:latin typeface="Rokkitt" charset="0"/>
              </a:rPr>
              <a:t>Marilyn Toft, Trevor Folley</a:t>
            </a:r>
          </a:p>
        </p:txBody>
      </p:sp>
    </p:spTree>
    <p:extLst>
      <p:ext uri="{BB962C8B-B14F-4D97-AF65-F5344CB8AC3E}">
        <p14:creationId xmlns:p14="http://schemas.microsoft.com/office/powerpoint/2010/main" val="25000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73534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GB" sz="2800" dirty="0"/>
              <a:t>Increased knowledge and understanding of the range and type of questions that can be used to:</a:t>
            </a:r>
          </a:p>
          <a:p>
            <a:pPr lvl="1"/>
            <a:r>
              <a:rPr lang="en-GB" sz="2400" dirty="0"/>
              <a:t>hold the </a:t>
            </a:r>
            <a:r>
              <a:rPr lang="en-GB" sz="2400" dirty="0" err="1"/>
              <a:t>Headteacher</a:t>
            </a:r>
            <a:r>
              <a:rPr lang="en-GB" sz="2400" dirty="0"/>
              <a:t> to account</a:t>
            </a:r>
          </a:p>
          <a:p>
            <a:pPr lvl="1"/>
            <a:r>
              <a:rPr lang="en-GB" sz="2400" dirty="0"/>
              <a:t>support the strategic thinking of the </a:t>
            </a:r>
            <a:r>
              <a:rPr lang="en-GB" sz="2400" dirty="0" smtClean="0"/>
              <a:t>Headteacher</a:t>
            </a:r>
            <a:endParaRPr lang="en-GB" sz="2400" dirty="0"/>
          </a:p>
          <a:p>
            <a:r>
              <a:rPr lang="en-GB" sz="2800" dirty="0" smtClean="0"/>
              <a:t>Improved </a:t>
            </a:r>
            <a:r>
              <a:rPr lang="en-GB" sz="2800" dirty="0"/>
              <a:t>governor confidence and skills in undertaking these responsibilities</a:t>
            </a:r>
          </a:p>
          <a:p>
            <a:pPr lvl="0"/>
            <a:r>
              <a:rPr lang="en-GB" sz="2800" dirty="0" smtClean="0"/>
              <a:t>Application </a:t>
            </a:r>
            <a:r>
              <a:rPr lang="en-GB" sz="2800" dirty="0"/>
              <a:t>of the governors’ toolkit as a vehicle for supporting this process</a:t>
            </a:r>
          </a:p>
        </p:txBody>
      </p:sp>
    </p:spTree>
    <p:extLst>
      <p:ext uri="{BB962C8B-B14F-4D97-AF65-F5344CB8AC3E}">
        <p14:creationId xmlns:p14="http://schemas.microsoft.com/office/powerpoint/2010/main" val="23978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91" y="0"/>
            <a:ext cx="8229600" cy="1485900"/>
          </a:xfrm>
        </p:spPr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0929" y="1720313"/>
            <a:ext cx="9610671" cy="42280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dirty="0" smtClean="0">
                <a:latin typeface="Calibri" charset="0"/>
                <a:ea typeface="Calibri" charset="0"/>
                <a:cs typeface="Calibri" charset="0"/>
              </a:rPr>
              <a:t>Welcome to all and a warm welcome to new governors</a:t>
            </a:r>
          </a:p>
          <a:p>
            <a:r>
              <a:rPr lang="en-GB" sz="3200" dirty="0" smtClean="0">
                <a:latin typeface="Calibri" charset="0"/>
                <a:ea typeface="Calibri" charset="0"/>
                <a:cs typeface="Calibri" charset="0"/>
              </a:rPr>
              <a:t>ALT update, including finance, admissions  and future size of the Trust</a:t>
            </a:r>
          </a:p>
          <a:p>
            <a:r>
              <a:rPr lang="en-GB" sz="3200" dirty="0" smtClean="0">
                <a:latin typeface="Calibri" charset="0"/>
                <a:ea typeface="Calibri" charset="0"/>
                <a:cs typeface="Calibri" charset="0"/>
              </a:rPr>
              <a:t>Key Session – How to effectively hold the school to account</a:t>
            </a:r>
            <a:endParaRPr lang="en-GB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58409"/>
            <a:ext cx="10972800" cy="3967755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The role of governors – asset to school and added value</a:t>
            </a:r>
          </a:p>
          <a:p>
            <a:r>
              <a:rPr lang="en-US" sz="2800" dirty="0" smtClean="0"/>
              <a:t>Scaling wheel (</a:t>
            </a:r>
            <a:r>
              <a:rPr lang="en-US" sz="2800" dirty="0"/>
              <a:t>S</a:t>
            </a:r>
            <a:r>
              <a:rPr lang="en-US" sz="2800" dirty="0" smtClean="0"/>
              <a:t>eptember 2015)</a:t>
            </a:r>
          </a:p>
          <a:p>
            <a:r>
              <a:rPr lang="en-US" sz="2800" dirty="0" smtClean="0"/>
              <a:t>Apply knowledge and understandings to practice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You can do it!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9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73349"/>
            <a:ext cx="10490791" cy="40528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Choose one of the extracts from recent Heads’ reports.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Identify three questions that might be asked to hold the headteacher to account and develop strategic thinking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(mixed groups)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84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governor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37144"/>
            <a:ext cx="10972800" cy="3989020"/>
          </a:xfrm>
          <a:prstGeom prst="rect">
            <a:avLst/>
          </a:prstGeom>
        </p:spPr>
        <p:txBody>
          <a:bodyPr/>
          <a:lstStyle/>
          <a:p>
            <a:r>
              <a:rPr lang="en-US" sz="3200" dirty="0" err="1" smtClean="0"/>
              <a:t>Familiarisation</a:t>
            </a:r>
            <a:r>
              <a:rPr lang="en-US" sz="3200" dirty="0" smtClean="0"/>
              <a:t> with the toolkit</a:t>
            </a:r>
          </a:p>
          <a:p>
            <a:r>
              <a:rPr lang="en-US" sz="3200" dirty="0" smtClean="0"/>
              <a:t>Introduction to a model for generating purposeful questions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74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23" y="5467624"/>
            <a:ext cx="407246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4" y="2898451"/>
            <a:ext cx="238971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3" y="427624"/>
            <a:ext cx="407246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2893135"/>
            <a:ext cx="241511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3636"/>
            <a:ext cx="10972800" cy="1143000"/>
          </a:xfrm>
        </p:spPr>
        <p:txBody>
          <a:bodyPr/>
          <a:lstStyle/>
          <a:p>
            <a:r>
              <a:rPr lang="en-GB" dirty="0" smtClean="0"/>
              <a:t>Supportive scrutiny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1028492"/>
            <a:ext cx="831565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24" y="645399"/>
            <a:ext cx="8928992" cy="540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48" y="2855572"/>
            <a:ext cx="2352000" cy="96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34" y="2872654"/>
            <a:ext cx="1267341" cy="92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7" y="2922490"/>
            <a:ext cx="1613460" cy="86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99" y="5137106"/>
            <a:ext cx="1710520" cy="71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72" y="819911"/>
            <a:ext cx="1725625" cy="71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99" y="3030636"/>
            <a:ext cx="1912400" cy="6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45" y="3028852"/>
            <a:ext cx="1701049" cy="6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47" y="5282613"/>
            <a:ext cx="1769908" cy="4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447" y="5200904"/>
            <a:ext cx="1244252" cy="64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83" y="275898"/>
            <a:ext cx="20320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60289" y="3148331"/>
            <a:ext cx="110331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85" y="6093297"/>
            <a:ext cx="16256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2360" y="3138753"/>
            <a:ext cx="792163" cy="41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6" y="3068960"/>
            <a:ext cx="1284045" cy="52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56374" y="819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100" y="3146827"/>
            <a:ext cx="1440000" cy="4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85" y="774835"/>
            <a:ext cx="1584000" cy="8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11" y="3040641"/>
            <a:ext cx="1728000" cy="63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83" y="975766"/>
            <a:ext cx="2064000" cy="4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53" y="2928838"/>
            <a:ext cx="1968000" cy="83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3047694"/>
            <a:ext cx="1743103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9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16832"/>
            <a:ext cx="10972800" cy="33838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dirty="0" smtClean="0"/>
              <a:t>What else?</a:t>
            </a:r>
          </a:p>
          <a:p>
            <a:r>
              <a:rPr lang="en-GB" sz="3200" dirty="0" smtClean="0"/>
              <a:t>What if?</a:t>
            </a:r>
          </a:p>
          <a:p>
            <a:r>
              <a:rPr lang="en-GB" sz="3200" dirty="0" smtClean="0"/>
              <a:t>So what?</a:t>
            </a:r>
          </a:p>
          <a:p>
            <a:r>
              <a:rPr lang="en-GB" sz="3200" dirty="0" smtClean="0"/>
              <a:t>How do you know?</a:t>
            </a:r>
            <a:endParaRPr lang="en-GB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5213" y="301625"/>
            <a:ext cx="10058400" cy="1222375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‘Go to’ follow-up questions</a:t>
            </a:r>
            <a:endParaRPr lang="en-GB" sz="4000" b="1" dirty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45629" y="2229205"/>
            <a:ext cx="4800533" cy="2304256"/>
            <a:chOff x="2809222" y="1730425"/>
            <a:chExt cx="3600400" cy="2304256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809222" y="1730425"/>
              <a:ext cx="3600400" cy="2304256"/>
            </a:xfrm>
            <a:prstGeom prst="wedgeRoundRectCallout">
              <a:avLst>
                <a:gd name="adj1" fmla="val -41210"/>
                <a:gd name="adj2" fmla="val 7495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93111" y="2420888"/>
              <a:ext cx="24323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else?</a:t>
              </a:r>
              <a:endParaRPr lang="en-GB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167675" y="1911556"/>
            <a:ext cx="5424603" cy="2808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1344" y="2742476"/>
            <a:ext cx="5013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Boys’ behaviour has improved since December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6321" y="2017205"/>
            <a:ext cx="279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Has this been matched by better progress?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382" y="1971039"/>
            <a:ext cx="190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How is girls’ </a:t>
            </a:r>
          </a:p>
          <a:p>
            <a:r>
              <a:rPr lang="en-GB" sz="2400" dirty="0" smtClean="0"/>
              <a:t>behaviour?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24841" y="5195515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What else has improved?</a:t>
            </a:r>
            <a:endParaRPr lang="en-GB" sz="2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‘Go to’ follow-up questions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924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5851 0.237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45629" y="2215350"/>
            <a:ext cx="4800533" cy="2304256"/>
            <a:chOff x="2809222" y="1730425"/>
            <a:chExt cx="3600400" cy="2304256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809222" y="1730425"/>
              <a:ext cx="3600400" cy="2304256"/>
            </a:xfrm>
            <a:prstGeom prst="wedgeRoundRectCallout">
              <a:avLst>
                <a:gd name="adj1" fmla="val -41210"/>
                <a:gd name="adj2" fmla="val 7495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2693" y="2420888"/>
              <a:ext cx="19418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if?</a:t>
              </a:r>
              <a:endParaRPr lang="en-GB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76321" y="2003350"/>
            <a:ext cx="2799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if the dip has something to do with the events rather than parental engagement?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372" y="1765340"/>
            <a:ext cx="2527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if we held events </a:t>
            </a:r>
            <a:r>
              <a:rPr lang="en-GB" sz="2400" smtClean="0"/>
              <a:t>after </a:t>
            </a:r>
            <a:endParaRPr lang="en-GB" sz="2400" smtClean="0"/>
          </a:p>
          <a:p>
            <a:r>
              <a:rPr lang="en-GB" sz="2400" smtClean="0"/>
              <a:t>6 </a:t>
            </a:r>
            <a:r>
              <a:rPr lang="en-GB" sz="2400" dirty="0" smtClean="0"/>
              <a:t>pm?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0043" y="4778022"/>
            <a:ext cx="527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if their attendance dips further? What will be the impact?</a:t>
            </a:r>
            <a:endParaRPr lang="en-GB" sz="2400" dirty="0"/>
          </a:p>
        </p:txBody>
      </p:sp>
      <p:sp>
        <p:nvSpPr>
          <p:cNvPr id="12" name="Oval 11"/>
          <p:cNvSpPr/>
          <p:nvPr/>
        </p:nvSpPr>
        <p:spPr>
          <a:xfrm>
            <a:off x="3167675" y="1897701"/>
            <a:ext cx="5424603" cy="2808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517567" y="2515521"/>
            <a:ext cx="4800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 are less engaged this year. Attendance  at school events has dipped.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‘Go to’ follow-up questions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045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5851 0.237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45629" y="2229205"/>
            <a:ext cx="4800533" cy="2304256"/>
            <a:chOff x="2809222" y="1730425"/>
            <a:chExt cx="3600400" cy="2304256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809222" y="1730425"/>
              <a:ext cx="3600400" cy="2304256"/>
            </a:xfrm>
            <a:prstGeom prst="wedgeRoundRectCallout">
              <a:avLst>
                <a:gd name="adj1" fmla="val -41210"/>
                <a:gd name="adj2" fmla="val 7495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07597" y="2420888"/>
              <a:ext cx="21633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What?</a:t>
              </a:r>
              <a:endParaRPr lang="en-GB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76321" y="2017206"/>
            <a:ext cx="279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will they be focusing on?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2246" y="1775193"/>
            <a:ext cx="252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Who will benefit?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4941" y="5186611"/>
            <a:ext cx="498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will this address our priorities?</a:t>
            </a:r>
            <a:endParaRPr lang="en-GB" sz="2400" dirty="0"/>
          </a:p>
        </p:txBody>
      </p:sp>
      <p:sp>
        <p:nvSpPr>
          <p:cNvPr id="14" name="Oval 13"/>
          <p:cNvSpPr/>
          <p:nvPr/>
        </p:nvSpPr>
        <p:spPr>
          <a:xfrm>
            <a:off x="3167675" y="1911556"/>
            <a:ext cx="5424603" cy="2808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03712" y="2621857"/>
            <a:ext cx="4800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employed three additional Learning Support Assistants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‘Go to’ follow-up questions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043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5851 0.237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45629" y="2229205"/>
            <a:ext cx="4800533" cy="2304256"/>
            <a:chOff x="2809222" y="1730425"/>
            <a:chExt cx="3600400" cy="2304256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809222" y="1730425"/>
              <a:ext cx="3600400" cy="2304256"/>
            </a:xfrm>
            <a:prstGeom prst="wedgeRoundRectCallout">
              <a:avLst>
                <a:gd name="adj1" fmla="val -41210"/>
                <a:gd name="adj2" fmla="val 7495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98813" y="2097723"/>
              <a:ext cx="30212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 do you know?</a:t>
              </a:r>
              <a:endParaRPr lang="en-GB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76321" y="2017205"/>
            <a:ext cx="2799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do you evaluate the quality of teaching?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1372" y="1779194"/>
            <a:ext cx="2527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do you know the curriculum changes will lead to better outcomes?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3882" y="4968992"/>
            <a:ext cx="4982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Where did the figure of 5% come from?</a:t>
            </a:r>
            <a:endParaRPr lang="en-GB" sz="2400" dirty="0"/>
          </a:p>
        </p:txBody>
      </p:sp>
      <p:sp>
        <p:nvSpPr>
          <p:cNvPr id="12" name="Oval 11"/>
          <p:cNvSpPr/>
          <p:nvPr/>
        </p:nvSpPr>
        <p:spPr>
          <a:xfrm>
            <a:off x="3167675" y="1911556"/>
            <a:ext cx="5424603" cy="2808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532067" y="2583329"/>
            <a:ext cx="48005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teaching and curriculum changes will lead to a 5% increase in pupils achieving the expected standard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‘Go to’ follow-up questions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007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5851 0.237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76" y="263472"/>
            <a:ext cx="7645400" cy="11811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GB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GB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GB" dirty="0">
                <a:latin typeface="Calibri" charset="0"/>
                <a:ea typeface="Calibri" charset="0"/>
                <a:cs typeface="Calibri" charset="0"/>
              </a:rPr>
            </a:b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GB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GB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GB" dirty="0">
                <a:latin typeface="Calibri" charset="0"/>
                <a:ea typeface="Calibri" charset="0"/>
                <a:cs typeface="Calibri" charset="0"/>
              </a:rPr>
            </a:b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GB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Finance - 2016/17 Budget Update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976" y="1735811"/>
            <a:ext cx="9993824" cy="439035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Planning template issued to all schools</a:t>
            </a:r>
          </a:p>
          <a:p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Iterations of budget – include SLT /Governors / ALT Finance Manager</a:t>
            </a:r>
          </a:p>
          <a:p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Identify significant procurement priorities</a:t>
            </a:r>
          </a:p>
          <a:p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3 Year forecasts – Y1 detail </a:t>
            </a:r>
          </a:p>
          <a:p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Budget to Central Finance by 31</a:t>
            </a:r>
            <a:r>
              <a:rPr lang="en-GB" sz="3200" baseline="30000" dirty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109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Enriching 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/>
              <a:t>Reflect on your initia</a:t>
            </a:r>
            <a:r>
              <a:rPr lang="en-US" sz="3600" dirty="0"/>
              <a:t>l</a:t>
            </a:r>
            <a:r>
              <a:rPr lang="en-US" sz="3600" dirty="0" smtClean="0"/>
              <a:t> set of questions – how might these be: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Enhanced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Added to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 smtClean="0"/>
              <a:t>Developed further</a:t>
            </a:r>
            <a:endParaRPr lang="en-US" sz="2800" dirty="0"/>
          </a:p>
          <a:p>
            <a:r>
              <a:rPr lang="en-US" sz="3600" dirty="0" smtClean="0"/>
              <a:t>Follow-up questions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07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94614"/>
            <a:ext cx="10320670" cy="4031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 smtClean="0"/>
              <a:t>Feedback</a:t>
            </a:r>
          </a:p>
          <a:p>
            <a:r>
              <a:rPr lang="en-US" sz="4400" dirty="0" smtClean="0"/>
              <a:t>Next steps</a:t>
            </a:r>
          </a:p>
          <a:p>
            <a:r>
              <a:rPr lang="en-US" sz="4400" dirty="0" smtClean="0"/>
              <a:t>Evaluation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91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4799"/>
            <a:ext cx="10058400" cy="1222375"/>
          </a:xfrm>
        </p:spPr>
        <p:txBody>
          <a:bodyPr/>
          <a:lstStyle/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Finance - 2016/17 Budget Update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946" y="1627322"/>
            <a:ext cx="9714854" cy="4498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dirty="0" smtClean="0">
                <a:latin typeface="Calibri" charset="0"/>
                <a:ea typeface="Calibri" charset="0"/>
                <a:cs typeface="Calibri" charset="0"/>
              </a:rPr>
              <a:t>Board </a:t>
            </a:r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have asked for report where reserves are below 5% or above 8% </a:t>
            </a:r>
          </a:p>
          <a:p>
            <a:r>
              <a:rPr lang="en-GB" sz="3200" dirty="0">
                <a:latin typeface="Calibri" charset="0"/>
                <a:ea typeface="Calibri" charset="0"/>
                <a:cs typeface="Calibri" charset="0"/>
              </a:rPr>
              <a:t>We recognise the significant pressure on all school budgets and are supporting schools with their 3 year plans</a:t>
            </a:r>
          </a:p>
          <a:p>
            <a:pPr marL="0" indent="0" algn="just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34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787" y="1944446"/>
            <a:ext cx="7772400" cy="211083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Admission Arrangements within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ALT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90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5" y="460617"/>
            <a:ext cx="5397500" cy="830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Background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4875" y="1503337"/>
            <a:ext cx="9825925" cy="46228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ALT is the legal Admitting Authority for all pupils that join schools within The Trust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Current admission criteria is inconsistent across the Trust due to arrangements within two local authorities 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Admission appeals are currently administered by local authorities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83" y="0"/>
            <a:ext cx="8229600" cy="136945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 New Arrangements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7382" y="1531750"/>
            <a:ext cx="10758407" cy="47140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For pupils that are admitted in September 2017, each school will have a revised set of admission procedures, that is consistent across the Trust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These have been forwarded to schools &amp; governing bodies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From September 2016 ALT will administer any appeals from parents whose children have been refused places 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88" y="480447"/>
            <a:ext cx="8229600" cy="904068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Appeals Panels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0888" y="1503336"/>
            <a:ext cx="9949912" cy="46228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Independent panel members are required to hear and decide upon appeals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Training will be given by independent providers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Independent, trained Clerks will be provided 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Training is booked for 9</a:t>
            </a:r>
            <a:r>
              <a:rPr lang="en-US" sz="32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May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We would welcome colleagues from the Trust to hear appeals in areas other than their own</a:t>
            </a:r>
          </a:p>
          <a:p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92265" y="2216258"/>
            <a:ext cx="8229600" cy="20612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en-US" sz="360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	The Future Size of the Trust</a:t>
            </a:r>
          </a:p>
        </p:txBody>
      </p:sp>
    </p:spTree>
    <p:extLst>
      <p:ext uri="{BB962C8B-B14F-4D97-AF65-F5344CB8AC3E}">
        <p14:creationId xmlns:p14="http://schemas.microsoft.com/office/powerpoint/2010/main" val="11675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 PPT  template V2">
  <a:themeElements>
    <a:clrScheme name="ALT palette">
      <a:dk1>
        <a:srgbClr val="211F62"/>
      </a:dk1>
      <a:lt1>
        <a:srgbClr val="FFFFFF"/>
      </a:lt1>
      <a:dk2>
        <a:srgbClr val="2D2D2D"/>
      </a:dk2>
      <a:lt2>
        <a:srgbClr val="D1E5F9"/>
      </a:lt2>
      <a:accent1>
        <a:srgbClr val="2A85B6"/>
      </a:accent1>
      <a:accent2>
        <a:srgbClr val="C0B587"/>
      </a:accent2>
      <a:accent3>
        <a:srgbClr val="B7540B"/>
      </a:accent3>
      <a:accent4>
        <a:srgbClr val="7E0017"/>
      </a:accent4>
      <a:accent5>
        <a:srgbClr val="C4F2FA"/>
      </a:accent5>
      <a:accent6>
        <a:srgbClr val="FDF9E9"/>
      </a:accent6>
      <a:hlink>
        <a:srgbClr val="2D2D2D"/>
      </a:hlink>
      <a:folHlink>
        <a:srgbClr val="2D2D2D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ALT PPT  template V2</Template>
  <TotalTime>0</TotalTime>
  <Words>890</Words>
  <Application>Microsoft Office PowerPoint</Application>
  <PresentationFormat>Custom</PresentationFormat>
  <Paragraphs>127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ALT PPT  template V2</vt:lpstr>
      <vt:lpstr> Supporting Governance Governors Sessions 2016/17 April 2016  Gary Peile</vt:lpstr>
      <vt:lpstr>Agenda</vt:lpstr>
      <vt:lpstr>     Finance - 2016/17 Budget Update</vt:lpstr>
      <vt:lpstr>Finance - 2016/17 Budget Update </vt:lpstr>
      <vt:lpstr>Admission Arrangements within  ALT </vt:lpstr>
      <vt:lpstr>   Background</vt:lpstr>
      <vt:lpstr>The New Arrangements </vt:lpstr>
      <vt:lpstr>Appeals Panels</vt:lpstr>
      <vt:lpstr>PowerPoint Presentation</vt:lpstr>
      <vt:lpstr>How will a small increase in size help? </vt:lpstr>
      <vt:lpstr>PowerPoint Presentation</vt:lpstr>
      <vt:lpstr>The Future Size of the Trust – what next? </vt:lpstr>
      <vt:lpstr>Website</vt:lpstr>
      <vt:lpstr>Working with ALT</vt:lpstr>
      <vt:lpstr>News</vt:lpstr>
      <vt:lpstr>Documents</vt:lpstr>
      <vt:lpstr>Governance </vt:lpstr>
      <vt:lpstr>Key session – how to effectively hold the headteacher to account</vt:lpstr>
      <vt:lpstr>Intended outcomes</vt:lpstr>
      <vt:lpstr>Introduction</vt:lpstr>
      <vt:lpstr>Opening activity</vt:lpstr>
      <vt:lpstr>The governor toolkit</vt:lpstr>
      <vt:lpstr>Supportive scrutiny</vt:lpstr>
      <vt:lpstr>PowerPoint Presentation</vt:lpstr>
      <vt:lpstr>‘Go to’ follow-up questions</vt:lpstr>
      <vt:lpstr>‘Go to’ follow-up questions</vt:lpstr>
      <vt:lpstr>‘Go to’ follow-up questions</vt:lpstr>
      <vt:lpstr>‘Go to’ follow-up questions</vt:lpstr>
      <vt:lpstr>‘Go to’ follow-up questions</vt:lpstr>
      <vt:lpstr>Enriching the challenge</vt:lpstr>
      <vt:lpstr>Closing activity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2014-10-09T08:45:25Z</dcterms:created>
  <dcterms:modified xsi:type="dcterms:W3CDTF">2016-04-12T16:02:48Z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